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24"/>
  </p:notesMasterIdLst>
  <p:sldIdLst>
    <p:sldId id="608" r:id="rId2"/>
    <p:sldId id="830" r:id="rId3"/>
    <p:sldId id="831" r:id="rId4"/>
    <p:sldId id="840" r:id="rId5"/>
    <p:sldId id="841" r:id="rId6"/>
    <p:sldId id="842" r:id="rId7"/>
    <p:sldId id="832" r:id="rId8"/>
    <p:sldId id="833" r:id="rId9"/>
    <p:sldId id="843" r:id="rId10"/>
    <p:sldId id="834" r:id="rId11"/>
    <p:sldId id="851" r:id="rId12"/>
    <p:sldId id="849" r:id="rId13"/>
    <p:sldId id="850" r:id="rId14"/>
    <p:sldId id="844" r:id="rId15"/>
    <p:sldId id="847" r:id="rId16"/>
    <p:sldId id="848" r:id="rId17"/>
    <p:sldId id="836" r:id="rId18"/>
    <p:sldId id="852" r:id="rId19"/>
    <p:sldId id="837" r:id="rId20"/>
    <p:sldId id="853" r:id="rId21"/>
    <p:sldId id="838" r:id="rId22"/>
    <p:sldId id="839" r:id="rId23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FFCC"/>
    <a:srgbClr val="339933"/>
    <a:srgbClr val="CCFFFF"/>
    <a:srgbClr val="FFFF99"/>
    <a:srgbClr val="99FFCC"/>
    <a:srgbClr val="99FF66"/>
    <a:srgbClr val="FF993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94620" autoAdjust="0"/>
  </p:normalViewPr>
  <p:slideViewPr>
    <p:cSldViewPr snapToGrid="0">
      <p:cViewPr varScale="1">
        <p:scale>
          <a:sx n="113" d="100"/>
          <a:sy n="113" d="100"/>
        </p:scale>
        <p:origin x="108" y="444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6180-F904-E7EC-06EE-0644A28244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39F1A-1FB1-BBB5-BFDF-B38F39DC2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63649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bg1"/>
                </a:solidFill>
              </a:defRPr>
            </a:lvl1pPr>
          </a:lstStyle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63-0DF7-BDA3-9305-03BC1B4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(PV=k)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A729-460C-B38D-6552-E851ED3D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1662: Boyle noted that</a:t>
            </a:r>
            <a:br>
              <a:rPr lang="en-US" dirty="0"/>
            </a:br>
            <a:r>
              <a:rPr lang="en-US" dirty="0"/>
              <a:t>if a gas is kept at</a:t>
            </a:r>
            <a:br>
              <a:rPr lang="en-US" dirty="0"/>
            </a:br>
            <a:r>
              <a:rPr lang="en-US" i="1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that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increased</a:t>
            </a:r>
            <a:r>
              <a:rPr lang="en-US" dirty="0"/>
              <a:t>, the</a:t>
            </a:r>
            <a:br>
              <a:rPr lang="en-US" dirty="0"/>
            </a:b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of the gas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decreases</a:t>
            </a:r>
          </a:p>
          <a:p>
            <a:r>
              <a:rPr lang="en-US" dirty="0"/>
              <a:t>He also noted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 gas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decreased</a:t>
            </a:r>
            <a:r>
              <a:rPr lang="en-US" dirty="0"/>
              <a:t> again at </a:t>
            </a:r>
            <a:r>
              <a:rPr lang="en-US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 the </a:t>
            </a: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is increased</a:t>
            </a:r>
          </a:p>
          <a:p>
            <a:r>
              <a:rPr lang="en-US" sz="2000" dirty="0"/>
              <a:t>The mathematical description of this observation is the </a:t>
            </a:r>
            <a:r>
              <a:rPr lang="en-US" sz="2000" b="1" dirty="0">
                <a:solidFill>
                  <a:srgbClr val="FFFF00"/>
                </a:solidFill>
              </a:rPr>
              <a:t>hyperbola</a:t>
            </a:r>
            <a:r>
              <a:rPr lang="en-US" sz="2000" dirty="0"/>
              <a:t> plot shown in the figure. This shows that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volume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2000" dirty="0"/>
              <a:t>) times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000" dirty="0"/>
              <a:t>) is a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constant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642C-86F2-1D38-7509-A107B3D3B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E30F8-EABF-FC2D-00D0-2CC68670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562" y="1194785"/>
            <a:ext cx="3970616" cy="27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D7C3-BE5C-A1A6-C26A-80D94067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B07-E4E0-2641-7721-0E0CD64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(PV=k)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the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 vs P </a:t>
                </a:r>
                <a:r>
                  <a:rPr lang="en-US" dirty="0"/>
                  <a:t>plot is on a </a:t>
                </a:r>
                <a:r>
                  <a:rPr lang="en-US" i="1" dirty="0"/>
                  <a:t>X-Y</a:t>
                </a:r>
                <a:r>
                  <a:rPr lang="en-US" dirty="0"/>
                  <a:t> coordinate system is a </a:t>
                </a:r>
                <a:r>
                  <a:rPr lang="en-US" dirty="0">
                    <a:solidFill>
                      <a:srgbClr val="FFFF00"/>
                    </a:solidFill>
                  </a:rPr>
                  <a:t>hyperbola</a:t>
                </a:r>
                <a:r>
                  <a:rPr lang="en-US" dirty="0"/>
                  <a:t>, this means that </a:t>
                </a:r>
                <a:r>
                  <a:rPr lang="en-US" b="1" i="1" dirty="0">
                    <a:solidFill>
                      <a:srgbClr val="00FF00"/>
                    </a:solidFill>
                  </a:rPr>
                  <a:t>PV = k</a:t>
                </a:r>
              </a:p>
              <a:p>
                <a:r>
                  <a:rPr lang="en-US" dirty="0"/>
                  <a:t>This also means that for any point on that curve, say Point 1 and Point 2, that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=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</a:p>
              <a:p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For example, if a gas has a </a:t>
                </a:r>
                <a:r>
                  <a:rPr lang="en-US" dirty="0">
                    <a:solidFill>
                      <a:srgbClr val="FFFF00"/>
                    </a:solidFill>
                  </a:rPr>
                  <a:t>pressure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FFC000"/>
                    </a:solidFill>
                  </a:rPr>
                  <a:t>1 atm </a:t>
                </a:r>
                <a:r>
                  <a:rPr lang="en-US" dirty="0"/>
                  <a:t>in a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10 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FF00"/>
                    </a:solidFill>
                  </a:rPr>
                  <a:t>volume</a:t>
                </a:r>
                <a:r>
                  <a:rPr lang="en-US" dirty="0"/>
                  <a:t> container, and the gas is put into  container with volume of 1 L, then the pressure should be increased: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  <m:r>
                            <a:rPr lang="en-US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ALWAYS MAKE SURE UNITS CANCEL (CROSS OUT)</a:t>
                </a:r>
                <a:r>
                  <a:rPr lang="en-US" dirty="0"/>
                  <a:t>—if they don’t, set up the proper conversion!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54599-C0F3-7267-F99B-1068CC9C2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C92-97E3-DFEB-B8F3-676009A3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ACBF-C66F-F838-9799-2B53E7A5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2.44 atm </a:t>
                </a:r>
                <a:r>
                  <a:rPr lang="en-US" sz="1600" dirty="0"/>
                  <a:t>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4.01 L</a:t>
                </a:r>
                <a:r>
                  <a:rPr lang="en-US" sz="1600" dirty="0"/>
                  <a:t>.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changes to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1.93 atm</a:t>
                </a:r>
                <a:r>
                  <a:rPr lang="en-US" sz="1600" dirty="0"/>
                  <a:t>. What is the new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if </a:t>
                </a:r>
                <a:r>
                  <a:rPr lang="en-US" sz="16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2.44 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×4.01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1.93 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334 torr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37.8 mL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102 torr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334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37.8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7486-541A-EC29-32D2-CAA236DE6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4D2B-96A4-A8D7-05A0-0E140E30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E22-2B17-8AF3-A3A9-6721954C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48179"/>
            <a:ext cx="8421512" cy="720501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D0C9-67DE-1E09-E7B3-05936EF6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868680"/>
            <a:ext cx="8387645" cy="56769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sample of gas has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722 torr </a:t>
            </a:r>
            <a:r>
              <a:rPr lang="en-US" sz="1600" dirty="0"/>
              <a:t>and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88.8 </a:t>
            </a:r>
            <a:r>
              <a:rPr lang="en-US" sz="1600" b="1" dirty="0" err="1">
                <a:solidFill>
                  <a:srgbClr val="FFC000"/>
                </a:solidFill>
              </a:rPr>
              <a:t>mL</a:t>
            </a:r>
            <a:r>
              <a:rPr lang="en-US" sz="1600" dirty="0" err="1"/>
              <a:t>.</a:t>
            </a:r>
            <a:r>
              <a:rPr lang="en-US" sz="1600" dirty="0"/>
              <a:t> Its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changes to </a:t>
            </a:r>
            <a:r>
              <a:rPr lang="en-US" sz="1600" b="1" dirty="0">
                <a:solidFill>
                  <a:srgbClr val="FFC000"/>
                </a:solidFill>
              </a:rPr>
              <a:t>0.663 L</a:t>
            </a:r>
            <a:r>
              <a:rPr lang="en-US" sz="1600" dirty="0"/>
              <a:t>. What is the new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?</a:t>
            </a:r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88.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88.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mL</m:t>
                            </m:r>
                          </m:den>
                        </m:f>
                      </m:e>
                    </m:d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rPr lang="en-US" sz="2000" b="1" dirty="0">
                <a:solidFill>
                  <a:srgbClr val="00FF00"/>
                </a:solidFill>
              </a:rPr>
              <a:t> 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20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88.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𝟗𝟔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𝟕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𝐭𝐨𝐫𝐫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308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456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1.55 atm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atm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760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torr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r>
              <a:rPr lang="en-US" sz="1600" b="1" dirty="0">
                <a:solidFill>
                  <a:srgbClr val="00FF00"/>
                </a:solidFill>
              </a:rPr>
              <a:t>  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16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760</m:t>
                        </m:r>
                        <m:r>
                          <a:rPr lang="en-US" sz="1600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</m:den>
                </m:f>
              </m:oMath>
            </a14:m>
            <a:endParaRPr lang="en-US" sz="12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𝟏𝟏𝟗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𝐦𝐋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>
              <a:buClr>
                <a:srgbClr val="FFFF00"/>
              </a:buClr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×4.01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=5.07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334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37.8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102 torr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37.8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</m:den>
                </m:f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124</m:t>
                </m:r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m</m:t>
                </m:r>
                <m:r>
                  <m:rPr>
                    <m:sty m:val="p"/>
                  </m:rPr>
                  <a:rPr lang="en-US" sz="160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endParaRPr lang="en-US" sz="18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3D49F-1AFB-C641-707E-7BB35A840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39" end="17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0" end="17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1" end="17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3" end="17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4" end="17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5" end="17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6" end="17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ACF3-98D9-7AF8-B9E4-B9ACF476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E9EA-7243-ADEA-C3AC-C933A7EA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Charle’s Law  (V=</a:t>
            </a:r>
            <a:r>
              <a:rPr lang="en-US" dirty="0" err="1"/>
              <a:t>kT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E6FB-91E2-0B7E-65D0-36B8EADE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32090"/>
            <a:ext cx="5198026" cy="5215465"/>
          </a:xfrm>
        </p:spPr>
        <p:txBody>
          <a:bodyPr/>
          <a:lstStyle/>
          <a:p>
            <a:r>
              <a:rPr lang="en-US" sz="2000" dirty="0"/>
              <a:t>As a gas is heated (</a:t>
            </a:r>
            <a:r>
              <a:rPr lang="en-US" sz="2000" b="1" dirty="0">
                <a:solidFill>
                  <a:srgbClr val="00FF00"/>
                </a:solidFill>
              </a:rPr>
              <a:t>temperature (T)</a:t>
            </a:r>
            <a:r>
              <a:rPr lang="en-US" sz="2000" dirty="0"/>
              <a:t> is monitored) with important part of keeping 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CC"/>
                </a:solidFill>
              </a:rPr>
              <a:t>constant</a:t>
            </a:r>
          </a:p>
          <a:p>
            <a:r>
              <a:rPr lang="en-US" sz="2000" dirty="0"/>
              <a:t>In the process, the gas </a:t>
            </a:r>
            <a:r>
              <a:rPr lang="en-US" sz="2000" b="1" dirty="0">
                <a:solidFill>
                  <a:srgbClr val="FFFF00"/>
                </a:solidFill>
              </a:rPr>
              <a:t>increases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FF00"/>
                </a:solidFill>
              </a:rPr>
              <a:t>volume (V) </a:t>
            </a:r>
            <a:r>
              <a:rPr lang="en-US" sz="2000" dirty="0"/>
              <a:t>in a </a:t>
            </a:r>
            <a:r>
              <a:rPr lang="en-US" sz="2000" b="1" dirty="0">
                <a:solidFill>
                  <a:srgbClr val="FFC000"/>
                </a:solidFill>
              </a:rPr>
              <a:t>linearly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FF00"/>
                </a:solidFill>
              </a:rPr>
              <a:t>constant</a:t>
            </a:r>
            <a:r>
              <a:rPr lang="en-US" sz="2000" dirty="0"/>
              <a:t> way (</a:t>
            </a:r>
            <a:r>
              <a:rPr lang="en-US" sz="2000" i="1" dirty="0"/>
              <a:t>k</a:t>
            </a:r>
            <a:r>
              <a:rPr lang="en-US" sz="2000" dirty="0"/>
              <a:t>)</a:t>
            </a:r>
          </a:p>
          <a:p>
            <a:r>
              <a:rPr lang="en-US" sz="2000" dirty="0"/>
              <a:t>Temperate </a:t>
            </a:r>
            <a:r>
              <a:rPr lang="en-US" sz="2000" b="1" i="1" dirty="0">
                <a:solidFill>
                  <a:srgbClr val="FFC000"/>
                </a:solidFill>
              </a:rPr>
              <a:t>must</a:t>
            </a:r>
            <a:r>
              <a:rPr lang="en-US" sz="2000" dirty="0"/>
              <a:t> be measured on the </a:t>
            </a:r>
            <a:r>
              <a:rPr lang="en-US" sz="2000" b="1" dirty="0">
                <a:solidFill>
                  <a:srgbClr val="FFFF00"/>
                </a:solidFill>
              </a:rPr>
              <a:t>Kelvin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scale</a:t>
            </a:r>
            <a:r>
              <a:rPr lang="en-US" sz="2000" dirty="0"/>
              <a:t> for mathematical relation to work</a:t>
            </a:r>
          </a:p>
          <a:p>
            <a:endParaRPr lang="en-US" sz="2000" b="1" dirty="0">
              <a:solidFill>
                <a:srgbClr val="00FF00"/>
              </a:solidFill>
            </a:endParaRPr>
          </a:p>
          <a:p>
            <a:endParaRPr lang="en-US" sz="1800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0F45-39A7-840C-9926-2F84B417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4DA0E-C0F7-803F-79C3-DD7CF759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70" y="4795908"/>
            <a:ext cx="3712673" cy="175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47DC9-E95C-8B4E-C699-915F0D43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44" y="4740847"/>
            <a:ext cx="2361523" cy="18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70434-DCE0-0986-D5C8-E480E0D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59" y="1332090"/>
            <a:ext cx="3167265" cy="3326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/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→   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4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A218-3EAD-9021-AE70-C50F0CED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9DAA-11EE-4878-2E20-63A8001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balloon is filled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2.20 L</a:t>
                </a:r>
                <a:r>
                  <a:rPr lang="en-US" sz="1600" dirty="0"/>
                  <a:t> at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22°C</a:t>
                </a:r>
                <a:r>
                  <a:rPr lang="en-US" sz="1600" dirty="0"/>
                  <a:t>. The balloon is then heated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71°C</a:t>
                </a:r>
                <a:r>
                  <a:rPr lang="en-US" sz="1600" dirty="0"/>
                  <a:t>. Find the new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71+273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3.77 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 K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123 K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K?  No need</a:t>
                </a: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123 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3.77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  <a:blipFill>
                <a:blip r:embed="rId2"/>
                <a:stretch>
                  <a:fillRect l="-363" t="-339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CFAD-A292-171F-41CB-4404ABD0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3668-FCAE-26C9-B744-7A9A0006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DAFC-EAC4-E892-0F43-DD9BF11D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a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34.8 L</a:t>
                </a:r>
                <a:r>
                  <a:rPr lang="en-US" sz="1600" dirty="0"/>
                  <a:t> 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−67°C</a:t>
                </a:r>
                <a:r>
                  <a:rPr lang="en-US" sz="1600" dirty="0"/>
                  <a:t>. What must be the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the gas for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to be</a:t>
                </a:r>
                <a:br>
                  <a:rPr lang="en-US" sz="1600" dirty="0"/>
                </a:br>
                <a:r>
                  <a:rPr lang="en-US" sz="1600" b="1" dirty="0">
                    <a:solidFill>
                      <a:srgbClr val="FFC000"/>
                    </a:solidFill>
                  </a:rPr>
                  <a:t>25.0 L</a:t>
                </a:r>
                <a:r>
                  <a:rPr lang="en-US" sz="1600" dirty="0"/>
                  <a:t>? (Make sure result is in °C)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25.0 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–67+273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34.8 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148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=−125°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 623 mL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255°C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277 </a:t>
                </a:r>
                <a:r>
                  <a:rPr lang="en-US" sz="1600" b="1" dirty="0" err="1">
                    <a:solidFill>
                      <a:srgbClr val="FFC000"/>
                    </a:solidFill>
                  </a:rPr>
                  <a:t>mL</a:t>
                </a:r>
                <a:r>
                  <a:rPr lang="en-US" sz="1600" dirty="0" err="1"/>
                  <a:t>.</a:t>
                </a:r>
                <a:r>
                  <a:rPr lang="en-US" sz="1600" dirty="0"/>
                  <a:t>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277</m:t>
                    </m:r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623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235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3973-2149-A537-B7D0-1A62572C6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E2C7-6064-2185-CB44-6356867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7"/>
            <a:ext cx="8421512" cy="830997"/>
          </a:xfrm>
        </p:spPr>
        <p:txBody>
          <a:bodyPr/>
          <a:lstStyle/>
          <a:p>
            <a:r>
              <a:rPr lang="en-US" dirty="0"/>
              <a:t>Gay-Lussac’s Law </a:t>
            </a:r>
            <a:r>
              <a:rPr lang="en-US" sz="3600" dirty="0"/>
              <a:t>(P</a:t>
            </a:r>
            <a:r>
              <a:rPr lang="en-US" sz="3600" baseline="-25000" dirty="0"/>
              <a:t>1</a:t>
            </a:r>
            <a:r>
              <a:rPr lang="en-US" sz="3600" dirty="0"/>
              <a:t>/T</a:t>
            </a:r>
            <a:r>
              <a:rPr lang="en-US" sz="3600" baseline="-25000" dirty="0"/>
              <a:t>1</a:t>
            </a:r>
            <a:r>
              <a:rPr lang="en-US" sz="3600" dirty="0"/>
              <a:t>=P</a:t>
            </a:r>
            <a:r>
              <a:rPr lang="en-US" sz="3600" baseline="-25000" dirty="0"/>
              <a:t>2</a:t>
            </a:r>
            <a:r>
              <a:rPr lang="en-US" sz="3600" dirty="0"/>
              <a:t>/T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5FC3-F1CD-7D87-2153-6F419025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332089"/>
            <a:ext cx="8387645" cy="5215465"/>
          </a:xfrm>
        </p:spPr>
        <p:txBody>
          <a:bodyPr/>
          <a:lstStyle/>
          <a:p>
            <a:r>
              <a:rPr lang="en-US" dirty="0"/>
              <a:t>This particular gas law brings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 as a factor in</a:t>
            </a:r>
            <a:br>
              <a:rPr lang="en-US" dirty="0"/>
            </a:br>
            <a:r>
              <a:rPr lang="en-US" dirty="0"/>
              <a:t>how gases behave</a:t>
            </a:r>
          </a:p>
          <a:p>
            <a:r>
              <a:rPr lang="en-US" dirty="0"/>
              <a:t>The law states very simply</a:t>
            </a:r>
            <a:br>
              <a:rPr lang="en-US" dirty="0"/>
            </a:br>
            <a:r>
              <a:rPr lang="en-US" dirty="0"/>
              <a:t>that as the </a:t>
            </a:r>
            <a:r>
              <a:rPr lang="en-US" b="1" dirty="0">
                <a:solidFill>
                  <a:srgbClr val="00FF00"/>
                </a:solidFill>
              </a:rPr>
              <a:t>temperature</a:t>
            </a:r>
            <a:r>
              <a:rPr lang="en-US" dirty="0"/>
              <a:t> of a</a:t>
            </a:r>
            <a:br>
              <a:rPr lang="en-US" dirty="0"/>
            </a:br>
            <a:r>
              <a:rPr lang="en-US" dirty="0"/>
              <a:t>gas in a container is </a:t>
            </a: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pressure of the gas is 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 in a </a:t>
            </a:r>
            <a:r>
              <a:rPr lang="en-US" b="1" dirty="0">
                <a:solidFill>
                  <a:srgbClr val="FFC000"/>
                </a:solidFill>
              </a:rPr>
              <a:t>linearly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constant </a:t>
            </a:r>
            <a:r>
              <a:rPr lang="en-US" dirty="0"/>
              <a:t>way as well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P vs T</a:t>
            </a:r>
            <a:r>
              <a:rPr lang="en-US" dirty="0"/>
              <a:t> plot should be a </a:t>
            </a:r>
            <a:r>
              <a:rPr lang="en-US" dirty="0">
                <a:solidFill>
                  <a:srgbClr val="FFFF00"/>
                </a:solidFill>
              </a:rPr>
              <a:t>straight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line</a:t>
            </a:r>
            <a:r>
              <a:rPr lang="en-US" dirty="0"/>
              <a:t>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slope</a:t>
            </a:r>
            <a:r>
              <a:rPr lang="en-US" dirty="0"/>
              <a:t> (</a:t>
            </a:r>
            <a:r>
              <a:rPr lang="en-US" b="1" i="1" dirty="0">
                <a:solidFill>
                  <a:srgbClr val="FFFF00"/>
                </a:solidFill>
              </a:rPr>
              <a:t>k</a:t>
            </a:r>
            <a:r>
              <a:rPr lang="en-US" b="1" dirty="0">
                <a:solidFill>
                  <a:srgbClr val="FFFF00"/>
                </a:solidFill>
              </a:rPr>
              <a:t>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A0D0-A05D-6431-29D2-2E1A81143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54E51-1C13-6D68-F9AB-1809FCDC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0" y="1405905"/>
            <a:ext cx="3309484" cy="32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B7B6-A4EF-C13C-8248-F7080B37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36D1-32D8-CEEA-B917-96380478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gas in an aerosol can is under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3.00 atm</a:t>
                </a:r>
                <a:r>
                  <a:rPr lang="en-US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sz="1800" dirty="0"/>
                  <a:t>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1800" dirty="0"/>
                  <a:t>. It is dangerous to dispose of an aerosol can by incineration. What would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in the aerosol can be 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845°C</a:t>
                </a:r>
                <a:r>
                  <a:rPr lang="en-US" sz="1800" dirty="0"/>
                  <a:t>?</a:t>
                </a:r>
                <a:endParaRPr lang="en-US" sz="1200" dirty="0"/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𝟖𝟒𝟓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𝟐𝟕𝟑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3.00 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11.3 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need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Temperature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calculated</m:t>
                    </m:r>
                  </m:oMath>
                </a14:m>
                <a:endParaRPr lang="en-US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9C82-BD2E-2CA8-AB56-74CBCD4D6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4AD1-7294-D748-42B0-6231B33A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Avogadro’s Law (V=</a:t>
            </a:r>
            <a:r>
              <a:rPr lang="en-US" i="1" dirty="0"/>
              <a:t>k × </a:t>
            </a:r>
            <a:r>
              <a:rPr lang="en-US" dirty="0"/>
              <a:t>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8B70-5842-86C6-4277-3E7889CF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Avogadro studied amounts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. The number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 totaling </a:t>
            </a:r>
            <a:r>
              <a:rPr lang="en-US" sz="2000" b="1" dirty="0">
                <a:solidFill>
                  <a:srgbClr val="FFC000"/>
                </a:solidFill>
              </a:rPr>
              <a:t>6.022 × 10</a:t>
            </a:r>
            <a:r>
              <a:rPr lang="en-US" sz="2000" b="1" baseline="30000" dirty="0">
                <a:solidFill>
                  <a:srgbClr val="FFC000"/>
                </a:solidFill>
              </a:rPr>
              <a:t>23</a:t>
            </a:r>
            <a:br>
              <a:rPr lang="en-US" sz="2000" b="1" baseline="30000" dirty="0">
                <a:solidFill>
                  <a:srgbClr val="FFC000"/>
                </a:solidFill>
              </a:rPr>
            </a:br>
            <a:r>
              <a:rPr lang="en-US" sz="2000" dirty="0"/>
              <a:t>amounting to </a:t>
            </a:r>
            <a:r>
              <a:rPr lang="en-US" sz="2000" dirty="0">
                <a:solidFill>
                  <a:srgbClr val="FFC000"/>
                </a:solidFill>
              </a:rPr>
              <a:t>1 mole </a:t>
            </a:r>
            <a:r>
              <a:rPr lang="en-US" sz="2000" dirty="0"/>
              <a:t>is attributed to</a:t>
            </a:r>
            <a:br>
              <a:rPr lang="en-US" sz="2000" dirty="0"/>
            </a:br>
            <a:r>
              <a:rPr lang="en-US" sz="2000" dirty="0"/>
              <a:t>Avogadro</a:t>
            </a:r>
          </a:p>
          <a:p>
            <a:r>
              <a:rPr lang="en-US" sz="2200" dirty="0"/>
              <a:t>Avogadro stated:</a:t>
            </a:r>
            <a:br>
              <a:rPr lang="en-US" sz="2200" dirty="0"/>
            </a:br>
            <a:r>
              <a:rPr lang="en-US" sz="2200" dirty="0">
                <a:solidFill>
                  <a:srgbClr val="CC99FF"/>
                </a:solidFill>
              </a:rPr>
              <a:t>“</a:t>
            </a:r>
            <a:r>
              <a:rPr lang="en-US" sz="2200" b="1" i="1" dirty="0">
                <a:solidFill>
                  <a:srgbClr val="CC99FF"/>
                </a:solidFill>
              </a:rPr>
              <a:t>Equal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volumes</a:t>
            </a:r>
            <a:r>
              <a:rPr lang="en-US" sz="2200" dirty="0">
                <a:solidFill>
                  <a:srgbClr val="CC99FF"/>
                </a:solidFill>
              </a:rPr>
              <a:t> of all gases, at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CC99FF"/>
                </a:solidFill>
              </a:rPr>
              <a:t>the </a:t>
            </a:r>
            <a:r>
              <a:rPr lang="en-US" sz="2200" b="1" i="1" dirty="0">
                <a:solidFill>
                  <a:srgbClr val="CC99FF"/>
                </a:solidFill>
              </a:rPr>
              <a:t>same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temperature</a:t>
            </a:r>
            <a:r>
              <a:rPr lang="en-US" sz="2200" dirty="0">
                <a:solidFill>
                  <a:srgbClr val="CC99FF"/>
                </a:solidFill>
              </a:rPr>
              <a:t> and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FFFF00"/>
                </a:solidFill>
              </a:rPr>
              <a:t>pressure</a:t>
            </a:r>
            <a:r>
              <a:rPr lang="en-US" sz="2200" dirty="0">
                <a:solidFill>
                  <a:srgbClr val="CC99FF"/>
                </a:solidFill>
              </a:rPr>
              <a:t>, contain the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92D050"/>
                </a:solidFill>
              </a:rPr>
              <a:t>same number of molecules</a:t>
            </a:r>
            <a:r>
              <a:rPr lang="en-US" sz="2200" dirty="0">
                <a:solidFill>
                  <a:srgbClr val="CC99FF"/>
                </a:solidFill>
              </a:rPr>
              <a:t>”</a:t>
            </a:r>
          </a:p>
          <a:p>
            <a:r>
              <a:rPr lang="en-US" dirty="0"/>
              <a:t>Just like the </a:t>
            </a:r>
            <a:r>
              <a:rPr lang="en-US" b="1" i="1" dirty="0">
                <a:solidFill>
                  <a:srgbClr val="FFFF00"/>
                </a:solidFill>
              </a:rPr>
              <a:t>P=</a:t>
            </a:r>
            <a:r>
              <a:rPr lang="en-US" b="1" i="1" dirty="0" err="1">
                <a:solidFill>
                  <a:srgbClr val="FFFF00"/>
                </a:solidFill>
              </a:rPr>
              <a:t>kT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law, the</a:t>
            </a:r>
            <a:br>
              <a:rPr lang="en-US" dirty="0"/>
            </a:br>
            <a:r>
              <a:rPr lang="en-US" b="1" i="1" dirty="0">
                <a:solidFill>
                  <a:srgbClr val="FFFF00"/>
                </a:solidFill>
              </a:rPr>
              <a:t>V=</a:t>
            </a:r>
            <a:r>
              <a:rPr lang="en-US" b="1" i="1" dirty="0" err="1">
                <a:solidFill>
                  <a:srgbClr val="FFFF00"/>
                </a:solidFill>
              </a:rPr>
              <a:t>kn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 is a straight line with positive slope (</a:t>
            </a:r>
            <a:r>
              <a:rPr lang="en-US" b="1" i="1" dirty="0">
                <a:solidFill>
                  <a:srgbClr val="FFFF00"/>
                </a:solidFill>
              </a:rPr>
              <a:t>k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sz="2200" dirty="0">
              <a:solidFill>
                <a:srgbClr val="CC99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4B299-02CC-BC72-A572-D35C7AD7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453BF-3E81-40C0-C6E4-8F1A707B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949" y="1332090"/>
            <a:ext cx="3450201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Comparing Gases to Solids, Liquids</a:t>
            </a:r>
          </a:p>
          <a:p>
            <a:r>
              <a:rPr lang="en-US" sz="2800" dirty="0"/>
              <a:t>Pressure</a:t>
            </a:r>
          </a:p>
          <a:p>
            <a:r>
              <a:rPr lang="en-US" sz="2800" dirty="0"/>
              <a:t>Kinetic Molecular Theory as a Model for Gases</a:t>
            </a:r>
          </a:p>
          <a:p>
            <a:r>
              <a:rPr lang="en-US" sz="2800" dirty="0"/>
              <a:t>The Gas Laws of Boyle, Charles, Gay-Lussac, Avogadro</a:t>
            </a:r>
          </a:p>
          <a:p>
            <a:r>
              <a:rPr lang="en-US" sz="2800" dirty="0"/>
              <a:t>Ideal Gas Law and Applying It</a:t>
            </a:r>
          </a:p>
          <a:p>
            <a:r>
              <a:rPr lang="en-US" sz="2800" dirty="0"/>
              <a:t>Understanding Gas Mixtures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FE88-D9BB-5AA0-003F-27A88CF1E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B785-100B-647C-F54D-1375D526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FD4B-56F5-E536-A751-CFFA6380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balloon has been filled to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1.90 L</a:t>
                </a:r>
                <a:r>
                  <a:rPr lang="en-US" sz="1800" dirty="0"/>
                  <a:t> with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0.0920 mol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helium gas</a:t>
                </a:r>
                <a:r>
                  <a:rPr lang="en-US" sz="1800" dirty="0"/>
                  <a:t>. If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0.0210 mol </a:t>
                </a:r>
                <a:r>
                  <a:rPr lang="en-US" sz="1800" dirty="0"/>
                  <a:t>of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additional</a:t>
                </a:r>
                <a:r>
                  <a:rPr lang="en-US" sz="1800" dirty="0"/>
                  <a:t> helium is added to the balloon while the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are held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, what is the new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 need: temperature not involved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0.0210+0.0920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.0920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2.33 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12.8 L</a:t>
                </a:r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gas contains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0.000498 moles </a:t>
                </a:r>
                <a:r>
                  <a:rPr lang="en-US" sz="1800" dirty="0"/>
                  <a:t>of oxygen gas.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, what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does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rgbClr val="FFC000"/>
                    </a:solidFill>
                  </a:rPr>
                  <a:t>0.0000136 moles </a:t>
                </a:r>
                <a:r>
                  <a:rPr lang="en-US" sz="1800" dirty="0"/>
                  <a:t>of the gas fill?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0.0000136 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12.8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000498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0.350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E989-CF63-041D-1227-8AF55C1BF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C398-8969-6384-95B2-E654C17E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Gas Law (PV = </a:t>
            </a:r>
            <a:r>
              <a:rPr lang="en-US" dirty="0" err="1"/>
              <a:t>nRT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038D6-D301-2ECA-5462-8685143367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55AE-61CC-355A-12C3-C1F6D76CA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E35-7B9C-B371-6282-0DCE5075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Dalton’s Partial Pressures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8A0-CFC5-57AA-C9B2-DCB9C499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2071-2D52-9519-9F9E-ACD3034B0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157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B926-85E2-D04F-05A1-3D8A6BEB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54F-8D74-06BB-4915-67318A1D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H2O has same chemical properties whether as steam (water vapor), water, or ice, but physical properties differ</a:t>
            </a:r>
          </a:p>
          <a:p>
            <a:r>
              <a:rPr lang="en-US" dirty="0"/>
              <a:t>Covalent bonds affect molecular shape/geometry, bond energies, chemical properties</a:t>
            </a:r>
          </a:p>
          <a:p>
            <a:r>
              <a:rPr lang="en-US" dirty="0"/>
              <a:t>Intermolecular forces set the physical properties of liquids and solids</a:t>
            </a:r>
          </a:p>
          <a:p>
            <a:r>
              <a:rPr lang="en-US" dirty="0"/>
              <a:t>Kinetic molecular theory is used to explain properties of gases, but needs adjustments when gases become so dense they behave almost like liquids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45DA-3EA0-7D9F-F07A-AC3F6D4F9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9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A2BB-BB08-CF25-3ECC-02BE3946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4221-3117-4FEA-04C8-E5C08B5F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4992-F259-FC07-27BB-757D81E0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substance’s state can be described as</a:t>
            </a:r>
          </a:p>
          <a:p>
            <a:pPr lvl="1"/>
            <a:r>
              <a:rPr lang="en-US" dirty="0"/>
              <a:t>Kinetic energy (moving around) of individual particles (molecules or atoms)</a:t>
            </a:r>
          </a:p>
          <a:p>
            <a:pPr lvl="1"/>
            <a:r>
              <a:rPr lang="en-US" dirty="0"/>
              <a:t>Temperature affects or indicates kinetic energy</a:t>
            </a:r>
          </a:p>
          <a:p>
            <a:pPr lvl="1"/>
            <a:r>
              <a:rPr lang="en-US" dirty="0"/>
              <a:t>The nature of intermolecular forces which are generally involved in attraction between molecules</a:t>
            </a:r>
          </a:p>
          <a:p>
            <a:pPr marL="338137" indent="-342900"/>
            <a:r>
              <a:rPr lang="en-US" dirty="0"/>
              <a:t>Both temperature and pressure affect gases</a:t>
            </a:r>
          </a:p>
          <a:p>
            <a:pPr marL="338137" indent="-342900"/>
            <a:r>
              <a:rPr lang="en-US" dirty="0"/>
              <a:t>Increasing pressure (which is a kind of density) also increases intermolecular forces</a:t>
            </a:r>
          </a:p>
        </p:txBody>
      </p:sp>
      <p:pic>
        <p:nvPicPr>
          <p:cNvPr id="4" name="Picture 3" descr="A group of blue dots&#10;&#10;AI-generated content may be incorrect.">
            <a:extLst>
              <a:ext uri="{FF2B5EF4-FFF2-40B4-BE49-F238E27FC236}">
                <a16:creationId xmlns:a16="http://schemas.microsoft.com/office/drawing/2014/main" id="{6BEB7057-8FB7-5DB0-9190-23ECAA54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3" y="5053712"/>
            <a:ext cx="2626673" cy="1493843"/>
          </a:xfrm>
          <a:prstGeom prst="rect">
            <a:avLst/>
          </a:prstGeom>
        </p:spPr>
      </p:pic>
      <p:pic>
        <p:nvPicPr>
          <p:cNvPr id="5" name="Picture 4" descr="A group of pink dots&#10;&#10;AI-generated content may be incorrect.">
            <a:extLst>
              <a:ext uri="{FF2B5EF4-FFF2-40B4-BE49-F238E27FC236}">
                <a16:creationId xmlns:a16="http://schemas.microsoft.com/office/drawing/2014/main" id="{5F598A5E-4778-0088-15BA-ED46425B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6" y="5053712"/>
            <a:ext cx="2626674" cy="1493843"/>
          </a:xfrm>
          <a:prstGeom prst="rect">
            <a:avLst/>
          </a:prstGeom>
        </p:spPr>
      </p:pic>
      <p:pic>
        <p:nvPicPr>
          <p:cNvPr id="6" name="Picture 5" descr="A yellow circles on a white background&#10;&#10;AI-generated content may be incorrect.">
            <a:extLst>
              <a:ext uri="{FF2B5EF4-FFF2-40B4-BE49-F238E27FC236}">
                <a16:creationId xmlns:a16="http://schemas.microsoft.com/office/drawing/2014/main" id="{355C25CC-7D6E-1706-5412-1D4073E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19" y="5053712"/>
            <a:ext cx="2805168" cy="14960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1B8C-5843-41D5-FC51-D9F97DA1B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3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377C-6AD5-0FE4-F9C2-E4418949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CE22-CA56-18BB-A1DD-86E347E4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Properties of Gases, Liquids, Solids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836DF3-4F9D-EE9E-9FA4-A0A5BE92C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030675"/>
              </p:ext>
            </p:extLst>
          </p:nvPr>
        </p:nvGraphicFramePr>
        <p:xfrm>
          <a:off x="373063" y="1331913"/>
          <a:ext cx="8386762" cy="417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0668">
                  <a:extLst>
                    <a:ext uri="{9D8B030D-6E8A-4147-A177-3AD203B41FA5}">
                      <a16:colId xmlns:a16="http://schemas.microsoft.com/office/drawing/2014/main" val="3236701847"/>
                    </a:ext>
                  </a:extLst>
                </a:gridCol>
                <a:gridCol w="6826094">
                  <a:extLst>
                    <a:ext uri="{9D8B030D-6E8A-4147-A177-3AD203B41FA5}">
                      <a16:colId xmlns:a16="http://schemas.microsoft.com/office/drawing/2014/main" val="206953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Gases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widely separated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Particle kinetic energy greater than intermolecular attractions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fill container easily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Non-ideal gas behavior occurs if attractive forces become significant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2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Liquids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become significant such that liquid states form from gas states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are not compressible and certainly denser than gases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show a definite volume which does not depend on container size or shape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not strong enough to fix position of molecules, so molecules and move around each other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Solids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such that molecules can be locked or fixed in position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These solids like liquids are not compressible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If the molecules forming the solid adopt an ordered packing arrangement, they can become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crystalline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59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CC2B7-AD29-A96B-1FC6-4BC269B7D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2F54-F281-F0F8-152D-367CEEBC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118A-42EE-5194-18D1-52F3AB43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Pressure is the physical property of a gas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𝑃𝑟𝑒𝑠𝑠𝑢𝑟𝑒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 TON of conversion factors for pressure</a:t>
                </a: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How many atmospheres in 595 torr?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595 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=0.783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E870-1A8E-D888-457C-EE280096E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EF-1D2C-1910-A96A-622B7790E59D}"/>
              </a:ext>
            </a:extLst>
          </p:cNvPr>
          <p:cNvSpPr txBox="1"/>
          <p:nvPr/>
        </p:nvSpPr>
        <p:spPr>
          <a:xfrm>
            <a:off x="383823" y="2971801"/>
            <a:ext cx="8159044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1 atmosphere (</a:t>
            </a:r>
            <a:r>
              <a:rPr lang="en-US" sz="1600" b="1" dirty="0">
                <a:solidFill>
                  <a:srgbClr val="C00000"/>
                </a:solidFill>
              </a:rPr>
              <a:t>atm</a:t>
            </a:r>
            <a:r>
              <a:rPr lang="en-US" sz="16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600" dirty="0"/>
              <a:t>= 760 millimeters of mercury </a:t>
            </a:r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b="1" dirty="0">
                <a:solidFill>
                  <a:srgbClr val="C00000"/>
                </a:solidFill>
              </a:rPr>
              <a:t>mm Hg</a:t>
            </a:r>
            <a:r>
              <a:rPr lang="en-US" sz="1600" dirty="0"/>
              <a:t>) [</a:t>
            </a:r>
            <a:r>
              <a:rPr lang="en-US" sz="1600" dirty="0" err="1"/>
              <a:t>meteorlogists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dirty="0"/>
              <a:t>= 760 </a:t>
            </a:r>
            <a:r>
              <a:rPr lang="en-US" sz="1600" b="1" dirty="0">
                <a:solidFill>
                  <a:srgbClr val="C00000"/>
                </a:solidFill>
              </a:rPr>
              <a:t>torr</a:t>
            </a:r>
            <a:r>
              <a:rPr lang="en-US" sz="16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600" dirty="0"/>
              <a:t>= 101,325 Pascal (</a:t>
            </a:r>
            <a:r>
              <a:rPr lang="en-US" sz="1600" b="1" dirty="0">
                <a:solidFill>
                  <a:srgbClr val="C00000"/>
                </a:solidFill>
              </a:rPr>
              <a:t>Pa</a:t>
            </a:r>
            <a:r>
              <a:rPr lang="en-US" sz="1600" dirty="0"/>
              <a:t>) [SI unit] = 101.325 kilopascals (</a:t>
            </a:r>
            <a:r>
              <a:rPr lang="en-US" sz="1600" b="1" dirty="0">
                <a:solidFill>
                  <a:srgbClr val="C00000"/>
                </a:solidFill>
              </a:rPr>
              <a:t>kPa</a:t>
            </a:r>
            <a:r>
              <a:rPr lang="en-US" sz="1600" dirty="0"/>
              <a:t>)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/>
              <a:t>= 14.7 pounds per square inch (psi)</a:t>
            </a:r>
          </a:p>
          <a:p>
            <a:pPr marL="0" indent="0">
              <a:buNone/>
            </a:pPr>
            <a:r>
              <a:rPr lang="en-US" sz="16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0968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238-2BA4-8704-7CA8-97523A8E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How many atmospheres in 1,022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1022 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=1.345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/>
                  <a:t>The atmosphere on Mars is largely CO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 at a pressure of 6.01 mmHg. What is this pressure in atmospheres?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6.01 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Hg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Hg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0.00791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=7.91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Atmospheric pressure is low in the eye of a hurricane. In a 1979 hurricane in the Pacific Ocean, a pressure of 0.859 atm was reported inside the eye. What is this pressure in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0.859 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atm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torr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  <a:blipFill>
                <a:blip r:embed="rId2"/>
                <a:stretch>
                  <a:fillRect l="-727" t="-82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1509-C214-226A-E4BD-5A8DD5BFD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929BD-1493-B4EF-6F17-31CAAF26B7A6}"/>
              </a:ext>
            </a:extLst>
          </p:cNvPr>
          <p:cNvSpPr txBox="1"/>
          <p:nvPr/>
        </p:nvSpPr>
        <p:spPr>
          <a:xfrm>
            <a:off x="492478" y="1090536"/>
            <a:ext cx="815904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dirty="0"/>
              <a:t>1 atmosphere (</a:t>
            </a:r>
            <a:r>
              <a:rPr lang="en-US" sz="1000" b="1" dirty="0">
                <a:solidFill>
                  <a:srgbClr val="C00000"/>
                </a:solidFill>
              </a:rPr>
              <a:t>atm</a:t>
            </a:r>
            <a:r>
              <a:rPr lang="en-US" sz="10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000" dirty="0"/>
              <a:t>= 760 millimeters of mercury </a:t>
            </a:r>
            <a:r>
              <a:rPr lang="en-US" sz="1000" dirty="0">
                <a:solidFill>
                  <a:srgbClr val="C00000"/>
                </a:solidFill>
              </a:rPr>
              <a:t>(</a:t>
            </a:r>
            <a:r>
              <a:rPr lang="en-US" sz="1000" b="1" dirty="0">
                <a:solidFill>
                  <a:srgbClr val="C00000"/>
                </a:solidFill>
              </a:rPr>
              <a:t>mm Hg</a:t>
            </a:r>
            <a:r>
              <a:rPr lang="en-US" sz="1000" dirty="0"/>
              <a:t>) [</a:t>
            </a:r>
            <a:r>
              <a:rPr lang="en-US" sz="1000" dirty="0" err="1"/>
              <a:t>meteorlogists</a:t>
            </a:r>
            <a:r>
              <a:rPr lang="en-US" sz="1000" dirty="0"/>
              <a:t>]</a:t>
            </a:r>
          </a:p>
          <a:p>
            <a:pPr marL="0" indent="0">
              <a:buNone/>
            </a:pPr>
            <a:r>
              <a:rPr lang="en-US" sz="1000" dirty="0"/>
              <a:t>= 760 </a:t>
            </a:r>
            <a:r>
              <a:rPr lang="en-US" sz="1000" b="1" dirty="0">
                <a:solidFill>
                  <a:srgbClr val="C00000"/>
                </a:solidFill>
              </a:rPr>
              <a:t>torr</a:t>
            </a:r>
            <a:r>
              <a:rPr lang="en-US" sz="10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000" dirty="0"/>
              <a:t>= 101,325 Pascal (</a:t>
            </a:r>
            <a:r>
              <a:rPr lang="en-US" sz="1000" b="1" dirty="0">
                <a:solidFill>
                  <a:srgbClr val="C00000"/>
                </a:solidFill>
              </a:rPr>
              <a:t>Pa</a:t>
            </a:r>
            <a:r>
              <a:rPr lang="en-US" sz="1000" dirty="0"/>
              <a:t>) [SI unit] = 101.325 kilopascals (</a:t>
            </a:r>
            <a:r>
              <a:rPr lang="en-US" sz="1000" b="1" dirty="0">
                <a:solidFill>
                  <a:srgbClr val="C00000"/>
                </a:solidFill>
              </a:rPr>
              <a:t>kPa</a:t>
            </a:r>
            <a:r>
              <a:rPr lang="en-US" sz="1000" dirty="0"/>
              <a:t>)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dirty="0"/>
              <a:t>= 14.7 pounds per square inch (psi)</a:t>
            </a:r>
          </a:p>
          <a:p>
            <a:pPr marL="0" indent="0">
              <a:buNone/>
            </a:pPr>
            <a:r>
              <a:rPr lang="en-US" sz="10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4510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A632-6D22-B627-436C-BE7A6AC1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Kinetic Molecular Theory (KMT)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B651-E732-A585-8FF6-6795619A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49527"/>
            <a:ext cx="6549609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“Kinetic [Molecular] Theory of Gases”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Principles/Assumptions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are tiny particles in constant motion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collide </a:t>
            </a:r>
            <a:r>
              <a:rPr lang="en-US" sz="2200" b="1" i="1" dirty="0">
                <a:solidFill>
                  <a:srgbClr val="00FF00"/>
                </a:solidFill>
              </a:rPr>
              <a:t>elastically</a:t>
            </a:r>
            <a:r>
              <a:rPr lang="en-US" sz="2200" dirty="0"/>
              <a:t> with each other and walls of container. (In elastic collisions, no energy is lost)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 particles separated by large distances, relative to their own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There can be no attractive or repulsive forces between the particles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Average speed dependent on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F8E0-9C0F-57EA-728B-3228AA63F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5F414E97-70F9-468B-833F-8DF11F5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40" y="3511644"/>
            <a:ext cx="2505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F8D-861D-FCC0-59DB-2D3C3012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01B4-CFBE-E950-D440-052878C6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A365-FD2B-C238-DC1C-E5E971CB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9F4AD0-A93C-49A1-CA42-6D5C3F63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15</a:t>
            </a:r>
            <a:r>
              <a:rPr lang="en-US" baseline="30000" dirty="0"/>
              <a:t>th</a:t>
            </a:r>
            <a:r>
              <a:rPr lang="en-US" dirty="0"/>
              <a:t> to 17</a:t>
            </a:r>
            <a:r>
              <a:rPr lang="en-US" baseline="30000" dirty="0"/>
              <a:t>th</a:t>
            </a:r>
            <a:r>
              <a:rPr lang="en-US" dirty="0"/>
              <a:t> centuries</a:t>
            </a:r>
            <a:br>
              <a:rPr lang="en-US" dirty="0"/>
            </a:br>
            <a:r>
              <a:rPr lang="en-US" dirty="0"/>
              <a:t>scientists did experiments</a:t>
            </a:r>
            <a:br>
              <a:rPr lang="en-US" dirty="0"/>
            </a:br>
            <a:r>
              <a:rPr lang="en-US" dirty="0"/>
              <a:t>with gases in which they</a:t>
            </a:r>
            <a:br>
              <a:rPr lang="en-US" dirty="0"/>
            </a:br>
            <a:r>
              <a:rPr lang="en-US" dirty="0"/>
              <a:t>discovered properties they</a:t>
            </a:r>
            <a:br>
              <a:rPr lang="en-US" dirty="0"/>
            </a:br>
            <a:r>
              <a:rPr lang="en-US" dirty="0"/>
              <a:t>could reliably reproduce</a:t>
            </a:r>
          </a:p>
          <a:p>
            <a:r>
              <a:rPr lang="en-US" dirty="0"/>
              <a:t>From the results, </a:t>
            </a:r>
            <a:r>
              <a:rPr lang="en-US" b="1" dirty="0">
                <a:solidFill>
                  <a:srgbClr val="00FF00"/>
                </a:solidFill>
              </a:rPr>
              <a:t>gas laws</a:t>
            </a:r>
            <a:br>
              <a:rPr lang="en-US" dirty="0"/>
            </a:br>
            <a:r>
              <a:rPr lang="en-US" dirty="0"/>
              <a:t>were described that</a:t>
            </a:r>
            <a:br>
              <a:rPr lang="en-US" dirty="0"/>
            </a:br>
            <a:r>
              <a:rPr lang="en-US" dirty="0"/>
              <a:t>developed the mathematics</a:t>
            </a:r>
            <a:br>
              <a:rPr lang="en-US" dirty="0"/>
            </a:br>
            <a:r>
              <a:rPr lang="en-US" dirty="0"/>
              <a:t>to explain behavior of the gases</a:t>
            </a:r>
          </a:p>
          <a:p>
            <a:r>
              <a:rPr lang="en-US" dirty="0"/>
              <a:t>These laws are described next</a:t>
            </a:r>
          </a:p>
        </p:txBody>
      </p:sp>
      <p:pic>
        <p:nvPicPr>
          <p:cNvPr id="9" name="Content Placeholder 5" descr="A black dots in a box">
            <a:extLst>
              <a:ext uri="{FF2B5EF4-FFF2-40B4-BE49-F238E27FC236}">
                <a16:creationId xmlns:a16="http://schemas.microsoft.com/office/drawing/2014/main" id="{70634CDE-4611-4B59-76A9-AD89513F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178" y="924557"/>
            <a:ext cx="3429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6703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29521</TotalTime>
  <Words>2189</Words>
  <Application>Microsoft Office PowerPoint</Application>
  <PresentationFormat>On-screen Show (4:3)</PresentationFormat>
  <Paragraphs>1933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Cambria</vt:lpstr>
      <vt:lpstr>Cambria Math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Comparing Solids/Liquids/Gases</vt:lpstr>
      <vt:lpstr>Comparing Solids/Liquids/Gases</vt:lpstr>
      <vt:lpstr>Properties of Gases, Liquids, Solids</vt:lpstr>
      <vt:lpstr>Pressure</vt:lpstr>
      <vt:lpstr>Problem Practice</vt:lpstr>
      <vt:lpstr>Kinetic Molecular Theory (KMT)</vt:lpstr>
      <vt:lpstr>Gas Laws</vt:lpstr>
      <vt:lpstr>Boyle’s Law  (PV=k)</vt:lpstr>
      <vt:lpstr>Boyle’s Law  (PV=k)</vt:lpstr>
      <vt:lpstr>Problem Practice</vt:lpstr>
      <vt:lpstr>Problem Practice</vt:lpstr>
      <vt:lpstr>Charle’s Law  (V=kT)</vt:lpstr>
      <vt:lpstr>Problem Practice</vt:lpstr>
      <vt:lpstr>Problem Practice</vt:lpstr>
      <vt:lpstr>Gay-Lussac’s Law (P1/T1=P2/T2)</vt:lpstr>
      <vt:lpstr>Problem Practice</vt:lpstr>
      <vt:lpstr>Avogadro’s Law (V=k × n)</vt:lpstr>
      <vt:lpstr>Problem Practice</vt:lpstr>
      <vt:lpstr>Ideal Gas Law (PV = nRT)</vt:lpstr>
      <vt:lpstr>Dalton’s Partial Pressures Law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1040</cp:revision>
  <cp:lastPrinted>2016-03-14T04:22:58Z</cp:lastPrinted>
  <dcterms:created xsi:type="dcterms:W3CDTF">2005-12-08T13:54:14Z</dcterms:created>
  <dcterms:modified xsi:type="dcterms:W3CDTF">2025-10-02T21:56:17Z</dcterms:modified>
</cp:coreProperties>
</file>